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94" r:id="rId3"/>
    <p:sldId id="295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276" r:id="rId48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61" autoAdjust="0"/>
  </p:normalViewPr>
  <p:slideViewPr>
    <p:cSldViewPr>
      <p:cViewPr varScale="1">
        <p:scale>
          <a:sx n="35" d="100"/>
          <a:sy n="35" d="100"/>
        </p:scale>
        <p:origin x="756" y="60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837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041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246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451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656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861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06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27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3.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所谓“视口”，是指用户当前能够看见的那部分网页的大小</a:t>
            </a:r>
          </a:p>
          <a:p>
            <a:endParaRPr lang="en-US" altLang="zh-CN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47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68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88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08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29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49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70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890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11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52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72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93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13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34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54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结构化文档：比如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</a:p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2.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文档接口：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HTML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文档、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XML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SVG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文档的编程接口。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673D9E-16C0-4BA2-A604-CF3871C2297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3E8DD7-DBD8-4801-8CF8-52E1B155050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4EAF88-478F-4E88-80A9-310E3A259AF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E7A433-D21F-4351-A267-68E1A4A1592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86D03B-6C63-4D75-AB1E-5C906ACA36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05A213-0567-47A0-8354-6BE5A58C2F6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460A34-A218-45BC-9820-041BFB151C3A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296AF7-E781-4ABD-8796-14523E1C5E7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8987C4-AE79-4C1B-BD8E-4A79E1A16C6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962606-22AF-41CF-AC53-322A1B30491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072EBB-245A-487B-A461-FA8255FDF8BA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03A086-F600-4EC7-922D-0DAAFE45A3B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0822FD-7598-4BCA-80E3-D4D86665CBF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DCEEE95-995B-40E1-9050-E783ED62AD1A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image" Target="../media/image7.tiff"/><Relationship Id="rId7" Type="http://schemas.openxmlformats.org/officeDocument/2006/relationships/slide" Target="slide28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Relationship Id="rId6" Type="http://schemas.openxmlformats.org/officeDocument/2006/relationships/slide" Target="slide18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eg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7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7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7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7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28625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5645150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Node(</a:t>
            </a:r>
            <a:r>
              <a:rPr lang="zh-CN" altLang="en-US" sz="8200">
                <a:solidFill>
                  <a:srgbClr val="FFFFFF"/>
                </a:solidFill>
                <a:latin typeface="Helvetica Light"/>
              </a:rPr>
              <a:t>节点</a:t>
            </a:r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)</a:t>
            </a:r>
            <a:endParaRPr lang="zh-CN" altLang="en-US" sz="8200">
              <a:solidFill>
                <a:srgbClr val="FFFFFF"/>
              </a:solidFill>
              <a:latin typeface="Helvetica Light"/>
            </a:endParaRP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6550" y="3689350"/>
            <a:ext cx="18000663" cy="359568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7"/>
          <p:cNvSpPr txBox="1">
            <a:spLocks noChangeArrowheads="1"/>
          </p:cNvSpPr>
          <p:nvPr/>
        </p:nvSpPr>
        <p:spPr bwMode="auto">
          <a:xfrm>
            <a:off x="2254250" y="3186113"/>
            <a:ext cx="2138680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previousSibling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属性返回当前节点前面的第一个同级节点。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如果当前节点前面没有同级节点，则返回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html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代码如下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&lt;a&gt;&lt;b id="b1"&gt;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b/&gt;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&lt;b id="b2"&gt;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b/&gt;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&lt;/a&gt;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document.getElementById("b1").previousSibling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 // null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document.getElementById(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b2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).previousSibling.id 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 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b1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对于当前节点前面有空格，则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previoussibling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属性会返回一个内容为空格的文本节点。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回车也算是文本节点</a:t>
            </a:r>
          </a:p>
        </p:txBody>
      </p:sp>
      <p:sp>
        <p:nvSpPr>
          <p:cNvPr id="32772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9387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previousSibling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7"/>
          <p:cNvSpPr txBox="1">
            <a:spLocks noChangeArrowheads="1"/>
          </p:cNvSpPr>
          <p:nvPr/>
        </p:nvSpPr>
        <p:spPr bwMode="auto">
          <a:xfrm>
            <a:off x="2254250" y="3186113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属性返回当前节点的父节点。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如果当前节点没有父节点，则返回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节点）。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if (node.parentNode) {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node.parentNode.removeChild(node);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}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上述代码展示了如何从父节点移除指定节点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ps：一般情况下，一个节点的父节点只可能是三种类型：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节点、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documentfragment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节点。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820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1386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rentNode】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7"/>
          <p:cNvSpPr txBox="1">
            <a:spLocks noChangeArrowheads="1"/>
          </p:cNvSpPr>
          <p:nvPr/>
        </p:nvSpPr>
        <p:spPr bwMode="auto">
          <a:xfrm>
            <a:off x="2254250" y="3186113"/>
            <a:ext cx="21386800" cy="94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属性返回当前节点的父元素节点。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如果当前节点没有父节点，或者父节点类型不是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节点，则返回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if (node.parentElement) {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node.parentElement.style.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display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 = 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none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}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上面代码设置了指定节点的父元素节点的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属性。</a:t>
            </a:r>
          </a:p>
          <a:p>
            <a:pPr defTabSz="914400" hangingPunct="0">
              <a:lnSpc>
                <a:spcPct val="120000"/>
              </a:lnSpc>
            </a:pP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 hangingPunct="0">
              <a:lnSpc>
                <a:spcPct val="120000"/>
              </a:lnSpc>
            </a:pP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 hangingPunct="0">
              <a:lnSpc>
                <a:spcPct val="120000"/>
              </a:lnSpc>
            </a:pP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 hangingPunct="0">
              <a:lnSpc>
                <a:spcPct val="120000"/>
              </a:lnSpc>
            </a:pP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 hangingPunct="0">
              <a:lnSpc>
                <a:spcPct val="120000"/>
              </a:lnSpc>
            </a:pP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ps：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所独有的属性，其能实现的功能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都能够实现。可以说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的标准版本。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868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7593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rentElement】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(3)</a:t>
            </a:r>
            <a:r>
              <a:rPr lang="zh-CN" altLang="en-US">
                <a:solidFill>
                  <a:srgbClr val="53585F"/>
                </a:solidFill>
              </a:rPr>
              <a:t>返回当前</a:t>
            </a:r>
            <a:r>
              <a:rPr lang="en-US" altLang="zh-CN">
                <a:solidFill>
                  <a:srgbClr val="53585F"/>
                </a:solidFill>
              </a:rPr>
              <a:t>node</a:t>
            </a:r>
            <a:r>
              <a:rPr lang="zh-CN" altLang="en-US">
                <a:solidFill>
                  <a:srgbClr val="53585F"/>
                </a:solidFill>
              </a:rPr>
              <a:t>的内容的属性：</a:t>
            </a:r>
            <a:r>
              <a:rPr lang="zh-CN" altLang="zh-CN">
                <a:solidFill>
                  <a:srgbClr val="53585F"/>
                </a:solidFill>
              </a:rPr>
              <a:t>textContent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nodeValue</a:t>
            </a:r>
            <a:endParaRPr lang="zh-CN" altLang="en-US">
              <a:solidFill>
                <a:srgbClr val="53585F"/>
              </a:solidFill>
            </a:endParaRPr>
          </a:p>
        </p:txBody>
      </p:sp>
      <p:sp>
        <p:nvSpPr>
          <p:cNvPr id="38916" name="Text Box 7"/>
          <p:cNvSpPr txBox="1">
            <a:spLocks noChangeArrowheads="1"/>
          </p:cNvSpPr>
          <p:nvPr/>
        </p:nvSpPr>
        <p:spPr bwMode="auto">
          <a:xfrm>
            <a:off x="2254250" y="4452938"/>
            <a:ext cx="2138680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textContent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属性返回当前节点和它的所有后代节点的文本内容。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HTML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代码为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&lt;div id="divA"&gt;This is &lt;span&gt;some&lt;/span&gt; text&lt;/div&gt;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JS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代码为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// 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document.getElementById(“divA”).textContent// This is some text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上述代码的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textContent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属性，自动忽略当前节点内部的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标签，返回所有文本内容。</a:t>
            </a:r>
          </a:p>
        </p:txBody>
      </p:sp>
      <p:sp>
        <p:nvSpPr>
          <p:cNvPr id="38917" name="Text Box 8"/>
          <p:cNvSpPr txBox="1">
            <a:spLocks noChangeArrowheads="1"/>
          </p:cNvSpPr>
          <p:nvPr/>
        </p:nvSpPr>
        <p:spPr bwMode="auto">
          <a:xfrm>
            <a:off x="1895475" y="3751263"/>
            <a:ext cx="40782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【textContent】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7"/>
          <p:cNvSpPr txBox="1">
            <a:spLocks noChangeArrowheads="1"/>
          </p:cNvSpPr>
          <p:nvPr/>
        </p:nvSpPr>
        <p:spPr bwMode="auto">
          <a:xfrm>
            <a:off x="2254250" y="3186113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nodeValue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属性返回或设置当前节点的值，格式为字符串。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nodeValue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只对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Text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节点、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Comment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节点、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XML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文档的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CDATA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节点有效，其他类型的节点一律返回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因此，</a:t>
            </a:r>
            <a:r>
              <a:rPr lang="zh-CN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nodeValue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属性一般只用于</a:t>
            </a:r>
            <a:r>
              <a:rPr lang="zh-CN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Text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。对于那些返回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的节点，设置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nodeValue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属性是无效的。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//&lt;a href="#" name="a2-name" id="a2-id"&gt;hehehe&lt;/a&gt;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//&lt;button id="btn"&gt;oooooooo&lt;/button&gt;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a2_node = document.getElementById(“a2-id”).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firstChild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console.log(a2_node.nodeValue);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document.getElementById(“btn”).onclick = function(){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a2_node.nodeValue = 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呵呵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’;//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点击按钮能够让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标签标题发生改变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964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38100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odeValue】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(4)</a:t>
            </a:r>
            <a:r>
              <a:rPr lang="zh-CN" altLang="en-US">
                <a:solidFill>
                  <a:srgbClr val="53585F"/>
                </a:solidFill>
              </a:rPr>
              <a:t>返回当前节点的子节点的属性：</a:t>
            </a:r>
            <a:r>
              <a:rPr lang="zh-CN" altLang="zh-CN">
                <a:solidFill>
                  <a:srgbClr val="53585F"/>
                </a:solidFill>
              </a:rPr>
              <a:t>childNodes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first</a:t>
            </a:r>
            <a:r>
              <a:rPr lang="en-US" altLang="zh-CN">
                <a:solidFill>
                  <a:srgbClr val="53585F"/>
                </a:solidFill>
              </a:rPr>
              <a:t>Child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lastChild</a:t>
            </a:r>
            <a:endParaRPr lang="zh-CN" altLang="en-US">
              <a:solidFill>
                <a:srgbClr val="53585F"/>
              </a:solidFill>
            </a:endParaRPr>
          </a:p>
        </p:txBody>
      </p:sp>
      <p:sp>
        <p:nvSpPr>
          <p:cNvPr id="43012" name="Text Box 7"/>
          <p:cNvSpPr txBox="1">
            <a:spLocks noChangeArrowheads="1"/>
          </p:cNvSpPr>
          <p:nvPr/>
        </p:nvSpPr>
        <p:spPr bwMode="auto">
          <a:xfrm>
            <a:off x="2254250" y="4476750"/>
            <a:ext cx="2138680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</a:rPr>
              <a:t>	</a:t>
            </a:r>
            <a:r>
              <a:rPr lang="zh-CN" altLang="zh-CN" sz="4000">
                <a:solidFill>
                  <a:srgbClr val="53585F"/>
                </a:solidFill>
              </a:rPr>
              <a:t>childNodes</a:t>
            </a:r>
            <a:r>
              <a:rPr lang="zh-CN" altLang="en-US" sz="4000">
                <a:solidFill>
                  <a:srgbClr val="53585F"/>
                </a:solidFill>
              </a:rPr>
              <a:t>属性返回一个节点集合</a:t>
            </a:r>
            <a:r>
              <a:rPr lang="en-US" altLang="zh-CN" sz="4000">
                <a:solidFill>
                  <a:srgbClr val="53585F"/>
                </a:solidFill>
              </a:rPr>
              <a:t>(NodeList)</a:t>
            </a:r>
            <a:r>
              <a:rPr lang="zh-CN" altLang="en-US" sz="4000">
                <a:solidFill>
                  <a:srgbClr val="53585F"/>
                </a:solidFill>
              </a:rPr>
              <a:t>，节点集合中包括当前节点的所有子节点。</a:t>
            </a:r>
          </a:p>
          <a:p>
            <a:pPr defTabSz="914400"/>
            <a:endParaRPr lang="zh-CN" altLang="en-US" sz="4000">
              <a:solidFill>
                <a:srgbClr val="53585F"/>
              </a:solidFill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</a:rPr>
              <a:t>	需要指出的是，除了</a:t>
            </a:r>
            <a:r>
              <a:rPr lang="zh-CN" altLang="zh-CN" sz="4000">
                <a:solidFill>
                  <a:srgbClr val="53585F"/>
                </a:solidFill>
              </a:rPr>
              <a:t>HTML</a:t>
            </a:r>
            <a:r>
              <a:rPr lang="zh-CN" altLang="en-US" sz="4000">
                <a:solidFill>
                  <a:srgbClr val="53585F"/>
                </a:solidFill>
              </a:rPr>
              <a:t>中的元素节点之外，该属性返回的还包括</a:t>
            </a:r>
            <a:r>
              <a:rPr lang="zh-CN" altLang="zh-CN" sz="4000">
                <a:solidFill>
                  <a:srgbClr val="53585F"/>
                </a:solidFill>
              </a:rPr>
              <a:t>Text</a:t>
            </a:r>
            <a:r>
              <a:rPr lang="zh-CN" altLang="en-US" sz="4000">
                <a:solidFill>
                  <a:srgbClr val="53585F"/>
                </a:solidFill>
              </a:rPr>
              <a:t>节点和</a:t>
            </a:r>
            <a:r>
              <a:rPr lang="zh-CN" altLang="zh-CN" sz="4000">
                <a:solidFill>
                  <a:srgbClr val="53585F"/>
                </a:solidFill>
              </a:rPr>
              <a:t>Comment</a:t>
            </a:r>
            <a:r>
              <a:rPr lang="zh-CN" altLang="en-US" sz="4000">
                <a:solidFill>
                  <a:srgbClr val="53585F"/>
                </a:solidFill>
              </a:rPr>
              <a:t>节点。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</a:rPr>
              <a:t>	如果当前节点不包括任何子节点，则返回一个空的</a:t>
            </a:r>
            <a:r>
              <a:rPr lang="zh-CN" altLang="zh-CN" sz="4000">
                <a:solidFill>
                  <a:srgbClr val="53585F"/>
                </a:solidFill>
              </a:rPr>
              <a:t>NodeList</a:t>
            </a:r>
            <a:r>
              <a:rPr lang="zh-CN" altLang="en-US" sz="4000">
                <a:solidFill>
                  <a:srgbClr val="53585F"/>
                </a:solidFill>
              </a:rPr>
              <a:t>集合。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</a:rPr>
              <a:t>	</a:t>
            </a:r>
            <a:r>
              <a:rPr lang="zh-CN" altLang="en-US" sz="4000">
                <a:solidFill>
                  <a:srgbClr val="FF0000"/>
                </a:solidFill>
              </a:rPr>
              <a:t>由于</a:t>
            </a:r>
            <a:r>
              <a:rPr lang="zh-CN" altLang="zh-CN" sz="4000">
                <a:solidFill>
                  <a:srgbClr val="FF0000"/>
                </a:solidFill>
              </a:rPr>
              <a:t>NodeList</a:t>
            </a:r>
            <a:r>
              <a:rPr lang="zh-CN" altLang="en-US" sz="4000">
                <a:solidFill>
                  <a:srgbClr val="FF0000"/>
                </a:solidFill>
              </a:rPr>
              <a:t>对象是一个动态集合，一旦子节点发生变化，立刻会反映在返回结果之中。</a:t>
            </a:r>
          </a:p>
          <a:p>
            <a:pPr defTabSz="914400"/>
            <a:endParaRPr lang="zh-CN" altLang="zh-CN" sz="4000">
              <a:solidFill>
                <a:srgbClr val="53585F"/>
              </a:solidFill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</a:rPr>
              <a:t>	</a:t>
            </a:r>
            <a:r>
              <a:rPr lang="zh-CN" altLang="zh-CN" sz="4000">
                <a:solidFill>
                  <a:srgbClr val="53585F"/>
                </a:solidFill>
              </a:rPr>
              <a:t>var u</a:t>
            </a:r>
            <a:r>
              <a:rPr lang="zh-CN" altLang="en-US" sz="4000">
                <a:solidFill>
                  <a:srgbClr val="53585F"/>
                </a:solidFill>
              </a:rPr>
              <a:t>l</a:t>
            </a:r>
            <a:r>
              <a:rPr lang="zh-CN" altLang="zh-CN" sz="4000">
                <a:solidFill>
                  <a:srgbClr val="53585F"/>
                </a:solidFill>
              </a:rPr>
              <a:t>Nodes = document.querySelector('ul').childNodes;</a:t>
            </a:r>
          </a:p>
        </p:txBody>
      </p:sp>
      <p:sp>
        <p:nvSpPr>
          <p:cNvPr id="43013" name="Text Box 6"/>
          <p:cNvSpPr txBox="1">
            <a:spLocks noChangeArrowheads="1"/>
          </p:cNvSpPr>
          <p:nvPr/>
        </p:nvSpPr>
        <p:spPr bwMode="auto">
          <a:xfrm>
            <a:off x="1895475" y="3775075"/>
            <a:ext cx="39465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【childNodes】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7"/>
          <p:cNvSpPr txBox="1">
            <a:spLocks noChangeArrowheads="1"/>
          </p:cNvSpPr>
          <p:nvPr/>
        </p:nvSpPr>
        <p:spPr bwMode="auto">
          <a:xfrm>
            <a:off x="2254250" y="2911475"/>
            <a:ext cx="22129750" cy="999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//&lt;ul id="ul" name="ul"&gt;&lt;li id="li-1" name="li-1"&gt;111&lt;/li&gt;&lt;/ul&gt;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//&lt;button id="btn"&gt;oooooo&lt;/button&gt;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获取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中的所有子节点。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ulNodes = document.querySelector('ul').childNodes;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console.log(ulNodes);		//</a:t>
            </a:r>
            <a:r>
              <a:rPr lang="en-US" altLang="zh-CN"/>
              <a:t>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[li#li-1]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document.getElementById('btn').onclick = function()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var newli = document.createElement('li');//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创建一个新节点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var newli_text = document.createTextNode(“222”);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newli.</a:t>
            </a:r>
            <a:r>
              <a:rPr lang="en-US" altLang="zh-CN" sz="4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appendChild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(newli_text);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document.getElementById(‘ul’).appendChild(newli);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console.log(ulNodes);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没有再次获取所有子节点，变化仍然反映在了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9"/>
          <p:cNvSpPr>
            <a:spLocks noChangeArrowheads="1"/>
          </p:cNvSpPr>
          <p:nvPr/>
        </p:nvSpPr>
        <p:spPr bwMode="auto">
          <a:xfrm>
            <a:off x="2182813" y="6497638"/>
            <a:ext cx="20378737" cy="69119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4710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8" name="Text Box 7"/>
          <p:cNvSpPr txBox="1">
            <a:spLocks noChangeArrowheads="1"/>
          </p:cNvSpPr>
          <p:nvPr/>
        </p:nvSpPr>
        <p:spPr bwMode="auto">
          <a:xfrm>
            <a:off x="2254250" y="3186113"/>
            <a:ext cx="213868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first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Child属性返回当前节点的第一个子节点，如果当前节点没有子节点，则返回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需要指出的是，除了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元素子节点，该属性还包括文本节点和评论节点。</a:t>
            </a:r>
          </a:p>
        </p:txBody>
      </p:sp>
      <p:sp>
        <p:nvSpPr>
          <p:cNvPr id="47109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33766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【firstChild】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110" name="Text Box 7"/>
          <p:cNvSpPr txBox="1">
            <a:spLocks noChangeArrowheads="1"/>
          </p:cNvSpPr>
          <p:nvPr/>
        </p:nvSpPr>
        <p:spPr bwMode="auto">
          <a:xfrm>
            <a:off x="2254250" y="5619750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lastChild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属性返回当前节点的最后一个子节点，如果当前节点没有子节点，则返回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1895475" y="4841875"/>
            <a:ext cx="32877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【lastChild】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112" name="Text Box 8"/>
          <p:cNvSpPr txBox="1">
            <a:spLocks noChangeArrowheads="1"/>
          </p:cNvSpPr>
          <p:nvPr/>
        </p:nvSpPr>
        <p:spPr bwMode="auto">
          <a:xfrm>
            <a:off x="4630738" y="6935788"/>
            <a:ext cx="14762162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&lt;ul id="ul" name="ul"&gt;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&lt;li id="li-1" name="li-1"&gt;111&lt;/li&gt;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&lt;li id="li-2" name="li-2"&gt;222&lt;/li&gt;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&lt;li id="li-3" name="li-3"&gt;333&lt;/li&gt;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&lt;/ul&gt;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var firstNode = document.querySelector('ul').firstChild;</a:t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console.log(firstNode.innerText);//111</a:t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var lastNode = document.querySelector('ul').lastChild;</a:t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console.log(lastNode.innerText);//333</a:t>
            </a:r>
            <a:endParaRPr lang="zh-CN" altLang="en-US" sz="40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Shape 131"/>
          <p:cNvSpPr>
            <a:spLocks noChangeArrowheads="1"/>
          </p:cNvSpPr>
          <p:nvPr/>
        </p:nvSpPr>
        <p:spPr bwMode="auto">
          <a:xfrm>
            <a:off x="2111375" y="224948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3.Node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的方法</a:t>
            </a:r>
          </a:p>
        </p:txBody>
      </p:sp>
      <p:sp>
        <p:nvSpPr>
          <p:cNvPr id="49156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216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appendChild()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hasChildNodes()</a:t>
            </a:r>
          </a:p>
          <a:p>
            <a:pPr defTabSz="914400"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cloneNode()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insertBefore()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removeChild()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replaceChild()</a:t>
            </a:r>
          </a:p>
          <a:p>
            <a:pPr defTabSz="914400"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contains()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isEqualNode()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12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1203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(1) </a:t>
            </a:r>
            <a:r>
              <a:rPr lang="zh-CN" altLang="zh-CN">
                <a:solidFill>
                  <a:srgbClr val="53585F"/>
                </a:solidFill>
              </a:rPr>
              <a:t>appendChild()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hasChildNodes()</a:t>
            </a:r>
            <a:endParaRPr lang="zh-CN" altLang="en-US">
              <a:solidFill>
                <a:srgbClr val="53585F"/>
              </a:solidFill>
            </a:endParaRPr>
          </a:p>
        </p:txBody>
      </p:sp>
      <p:sp>
        <p:nvSpPr>
          <p:cNvPr id="51204" name="Text Box 7"/>
          <p:cNvSpPr txBox="1">
            <a:spLocks noChangeArrowheads="1"/>
          </p:cNvSpPr>
          <p:nvPr/>
        </p:nvSpPr>
        <p:spPr bwMode="auto">
          <a:xfrm>
            <a:off x="2254250" y="4410075"/>
            <a:ext cx="21386800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appendChild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方法接受一个节点对象作为参数，将其作为最后一个子节点，插入当前节点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p = document.createElement("p");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document.body.appendChild(p);</a:t>
            </a:r>
          </a:p>
        </p:txBody>
      </p:sp>
      <p:sp>
        <p:nvSpPr>
          <p:cNvPr id="51205" name="Text Box 6"/>
          <p:cNvSpPr txBox="1">
            <a:spLocks noChangeArrowheads="1"/>
          </p:cNvSpPr>
          <p:nvPr/>
        </p:nvSpPr>
        <p:spPr bwMode="auto">
          <a:xfrm>
            <a:off x="1895475" y="3689350"/>
            <a:ext cx="46434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【appendChild()】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06" name="Text Box 7"/>
          <p:cNvSpPr txBox="1">
            <a:spLocks noChangeArrowheads="1"/>
          </p:cNvSpPr>
          <p:nvPr/>
        </p:nvSpPr>
        <p:spPr bwMode="auto">
          <a:xfrm>
            <a:off x="2254250" y="8731250"/>
            <a:ext cx="2138680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hasChildNodes()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方法返回一个布尔值，表示当前节点是否有子节点。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foo = document.getElementById("foo");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if ( foo.hasChildNodes() ) {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foo.removeChild( foo.childNodes[0] 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上述代码表示，如果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foo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节点有子节点，就移除第一个子节点。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207" name="Text Box 8"/>
          <p:cNvSpPr txBox="1">
            <a:spLocks noChangeArrowheads="1"/>
          </p:cNvSpPr>
          <p:nvPr/>
        </p:nvSpPr>
        <p:spPr bwMode="auto">
          <a:xfrm>
            <a:off x="1895475" y="8010525"/>
            <a:ext cx="52006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【hasChildNodes()】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149475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6862763" y="3762375"/>
            <a:ext cx="8412162" cy="390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 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4" action="ppaction://hlinksldjump"/>
              </a:rPr>
              <a:t>Node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4" action="ppaction://hlinksldjump"/>
              </a:rPr>
              <a:t>概述 </a:t>
            </a:r>
            <a:endParaRPr lang="zh-CN" altLang="en-US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5" action="ppaction://hlinksldjump"/>
              </a:rPr>
              <a:t>Node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5" action="ppaction://hlinksldjump"/>
              </a:rPr>
              <a:t>的属性</a:t>
            </a:r>
            <a:endParaRPr lang="zh-CN" altLang="en-US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 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6" action="ppaction://hlinksldjump"/>
              </a:rPr>
              <a:t>Node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6" action="ppaction://hlinksldjump"/>
              </a:rPr>
              <a:t>的方法</a:t>
            </a:r>
            <a:endParaRPr lang="zh-CN" altLang="en-US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 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7" action="ppaction://hlinksldjump"/>
              </a:rPr>
              <a:t>HTML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7" action="ppaction://hlinksldjump"/>
              </a:rPr>
              <a:t>元素操作方法</a:t>
            </a:r>
            <a:endParaRPr lang="zh-CN" altLang="en-US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 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8" action="ppaction://hlinksldjump"/>
              </a:rPr>
              <a:t>HTML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hlinkClick r:id="rId8" action="ppaction://hlinksldjump"/>
              </a:rPr>
              <a:t>内的元素的操作方法</a:t>
            </a:r>
            <a:endParaRPr lang="zh-CN" altLang="en-US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32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3251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(2) </a:t>
            </a:r>
            <a:r>
              <a:rPr lang="zh-CN" altLang="zh-CN">
                <a:solidFill>
                  <a:srgbClr val="53585F"/>
                </a:solidFill>
              </a:rPr>
              <a:t>cloneNode()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insertBefore()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removeChild()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zh-CN" altLang="zh-CN">
                <a:solidFill>
                  <a:srgbClr val="53585F"/>
                </a:solidFill>
              </a:rPr>
              <a:t>replaceChild()</a:t>
            </a:r>
          </a:p>
        </p:txBody>
      </p:sp>
      <p:sp>
        <p:nvSpPr>
          <p:cNvPr id="53252" name="Text Box 7"/>
          <p:cNvSpPr txBox="1">
            <a:spLocks noChangeArrowheads="1"/>
          </p:cNvSpPr>
          <p:nvPr/>
        </p:nvSpPr>
        <p:spPr bwMode="auto">
          <a:xfrm>
            <a:off x="2254250" y="4745038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cloneNode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方法用于克隆一个节点。它接受一个布尔值作为参数，表示是否同时克隆子节点。默认是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，即不克隆子节点。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//&lt;ul id="ul" name="ul"&gt;&lt;li id="li-1" name="li-1"&gt;111&lt;/li&gt;&lt;/ul&gt;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li_clone1 = document.querySelector('li').cloneNode(true);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console.log(li_1.innerText);//"111"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li_clone2 = document.querySelector('li').cloneNode(false);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console.log(li_1.innerText);//"“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需要注意的是，克隆一个节点，会拷贝该节点的所有属性，但是会丧失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addEventListener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on-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属性（即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node.onclick = fn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）添加在这个节点上的事件回调函数。</a:t>
            </a:r>
          </a:p>
        </p:txBody>
      </p:sp>
      <p:sp>
        <p:nvSpPr>
          <p:cNvPr id="53253" name="Text Box 6"/>
          <p:cNvSpPr txBox="1">
            <a:spLocks noChangeArrowheads="1"/>
          </p:cNvSpPr>
          <p:nvPr/>
        </p:nvSpPr>
        <p:spPr bwMode="auto">
          <a:xfrm>
            <a:off x="1895475" y="4043363"/>
            <a:ext cx="42862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【childNodes()】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529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5299" name="Text Box 7"/>
          <p:cNvSpPr txBox="1">
            <a:spLocks noChangeArrowheads="1"/>
          </p:cNvSpPr>
          <p:nvPr/>
        </p:nvSpPr>
        <p:spPr bwMode="auto">
          <a:xfrm>
            <a:off x="2254250" y="4265613"/>
            <a:ext cx="2138680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&lt;button id="btn"&gt;123&lt;/button&gt;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document.getElementById("btn").onclick = function(){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console.log("123");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var newBtn = document.querySelector('button').cloneNode(true);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document.body.appendChild(newBtn);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734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7347" name="Text Box 7"/>
          <p:cNvSpPr txBox="1">
            <a:spLocks noChangeArrowheads="1"/>
          </p:cNvSpPr>
          <p:nvPr/>
        </p:nvSpPr>
        <p:spPr bwMode="auto">
          <a:xfrm>
            <a:off x="2254250" y="3271838"/>
            <a:ext cx="2138680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insertBefore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方法用于将某个节点插入当前节点的指定位置。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它接受两个参数，第一个参数是所要插入的节点，第二个参数是当前节点的一个子节点，新的节点将插在这个节点的前面。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该方法返回被插入的新节点，根据情况不是必须创建变量来保存。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text1 = document.createTextNode('1');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li = document.createElement('li');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li.appendChild(text1);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ul = document.querySelector('ul');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ul.insertBefore(li,ul.firstChild);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上述代码的作用是，将带有文字节点的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li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插入到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的第一个子节点之前。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348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4831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【insertBefore()】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6"/>
          <p:cNvSpPr>
            <a:spLocks noChangeArrowheads="1"/>
          </p:cNvSpPr>
          <p:nvPr/>
        </p:nvSpPr>
        <p:spPr bwMode="auto">
          <a:xfrm>
            <a:off x="2543175" y="7289800"/>
            <a:ext cx="14617700" cy="60483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5939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9395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9396" name="Text Box 7"/>
          <p:cNvSpPr txBox="1">
            <a:spLocks noChangeArrowheads="1"/>
          </p:cNvSpPr>
          <p:nvPr/>
        </p:nvSpPr>
        <p:spPr bwMode="auto">
          <a:xfrm>
            <a:off x="2254250" y="3271838"/>
            <a:ext cx="20594638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removeChild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方法接受一个子节点作为参数，用于从当前节点移除该节点。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它返回被移除的节点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根据情况不是必须创建变量来保存。</a:t>
            </a:r>
          </a:p>
          <a:p>
            <a:pPr defTabSz="914400"/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divA = document.getElementById('A');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divA.parentNode.removeChild(divA);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上述代码是如何移除一个指定节点。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&lt;button id="btn"&gt;123&lt;/button&gt;</a:t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document.getElementById("btn").onclick = function(){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document.querySelector('button').removeChild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(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	document.querySelector('button').firstChild</a:t>
            </a:r>
          </a:p>
          <a:p>
            <a:pPr defTabSz="914400"/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		);</a:t>
            </a:r>
            <a:b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};//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点击按钮有何效果出现</a:t>
            </a:r>
          </a:p>
        </p:txBody>
      </p:sp>
      <p:sp>
        <p:nvSpPr>
          <p:cNvPr id="59397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6243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【removeChild()】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144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1443" name="Text Box 7"/>
          <p:cNvSpPr txBox="1">
            <a:spLocks noChangeArrowheads="1"/>
          </p:cNvSpPr>
          <p:nvPr/>
        </p:nvSpPr>
        <p:spPr bwMode="auto">
          <a:xfrm>
            <a:off x="2254250" y="3271838"/>
            <a:ext cx="20594638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下面是如何移除当前节点的所有子节点。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element = document.getElementById("top");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while (element.firstChild) {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deleteElement = 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element.removeChild(element.firstChild);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}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被移除的节点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deleteElement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依然存在于内存之中，但是不再是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的一部分。所以，一个节点移除以后，依然可以使用它，比如插入到另一个节点。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document.body.appendChild(deleteElement);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349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3491" name="Text Box 7"/>
          <p:cNvSpPr txBox="1">
            <a:spLocks noChangeArrowheads="1"/>
          </p:cNvSpPr>
          <p:nvPr/>
        </p:nvSpPr>
        <p:spPr bwMode="auto">
          <a:xfrm>
            <a:off x="2254250" y="3271838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replaceChild</a:t>
            </a:r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方法用于将一个新的节点，替换当前节点的某一个子节点。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它接受两个参数，第一个参数是用来替换的新节点，第二个参数将要被替换走的子节点。它返回被替换走的那个节点。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var</a:t>
            </a:r>
            <a:r>
              <a:rPr lang="en-US" altLang="zh-CN" sz="4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replacedNode = parentNode.replaceChild(newChild, oldChild);</a:t>
            </a:r>
            <a:endParaRPr lang="zh-CN" altLang="en-US" sz="4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举</a:t>
            </a:r>
            <a:r>
              <a:rPr lang="zh-CN" altLang="en-US" sz="4000" smtClean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个例子：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divA = document.getElementById('A');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newSpan = document.createElement('span');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newSpan.textContent = 'Hello World!';</a:t>
            </a: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divA.parentNode.replaceChild(newSpan,divA);</a:t>
            </a:r>
            <a:endParaRPr lang="zh-CN" altLang="en-US" sz="4000" dirty="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 dirty="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上述代码是将界面中的</a:t>
            </a:r>
            <a:r>
              <a:rPr lang="en-US" altLang="zh-CN" sz="4000" dirty="0" err="1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divA</a:t>
            </a:r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替换成了代码创建的</a:t>
            </a:r>
            <a:r>
              <a:rPr lang="en-US" altLang="zh-CN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span</a:t>
            </a:r>
            <a:r>
              <a:rPr lang="zh-CN" altLang="en-US" sz="4000" dirty="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标签。</a:t>
            </a:r>
          </a:p>
        </p:txBody>
      </p:sp>
      <p:sp>
        <p:nvSpPr>
          <p:cNvPr id="63492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5529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【replaceChild()】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553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5539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(3) </a:t>
            </a:r>
            <a:r>
              <a:rPr lang="zh-CN" altLang="en-US">
                <a:solidFill>
                  <a:srgbClr val="53585F"/>
                </a:solidFill>
              </a:rPr>
              <a:t>c</a:t>
            </a:r>
            <a:r>
              <a:rPr lang="en-US" altLang="zh-CN">
                <a:solidFill>
                  <a:srgbClr val="53585F"/>
                </a:solidFill>
              </a:rPr>
              <a:t>ontains()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en-US" altLang="zh-CN">
                <a:solidFill>
                  <a:srgbClr val="53585F"/>
                </a:solidFill>
              </a:rPr>
              <a:t>isEqualNode()</a:t>
            </a:r>
          </a:p>
        </p:txBody>
      </p:sp>
      <p:sp>
        <p:nvSpPr>
          <p:cNvPr id="65540" name="Text Box 7"/>
          <p:cNvSpPr txBox="1">
            <a:spLocks noChangeArrowheads="1"/>
          </p:cNvSpPr>
          <p:nvPr/>
        </p:nvSpPr>
        <p:spPr bwMode="auto">
          <a:xfrm>
            <a:off x="2254250" y="4410075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contains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方法接受一个节点作为参数，返回一个布尔值。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contains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方法表示判断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参数节点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是否为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的子节点。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 name="p2" id="p2-id"&gt;&lt;span id="span-id"&gt;123&lt;/span&gt;&lt;/p&gt;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检查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元素中是否包含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span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span = document.getElementById("span-id");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p = document.getElementById("p2-id");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bool =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p.contains(span);</a:t>
            </a:r>
            <a:b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console.log(bool);//true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document.body.contains(node)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检查某个节点，是否包含在当前文档之中。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pss: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nodeA.contains(nodeA) // 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节点自身包含自身的结果是真的。虽然理论上很难解释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541" name="Text Box 6"/>
          <p:cNvSpPr txBox="1">
            <a:spLocks noChangeArrowheads="1"/>
          </p:cNvSpPr>
          <p:nvPr/>
        </p:nvSpPr>
        <p:spPr bwMode="auto">
          <a:xfrm>
            <a:off x="1895475" y="3689350"/>
            <a:ext cx="3581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【contains()】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758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7587" name="Text Box 7"/>
          <p:cNvSpPr txBox="1">
            <a:spLocks noChangeArrowheads="1"/>
          </p:cNvSpPr>
          <p:nvPr/>
        </p:nvSpPr>
        <p:spPr bwMode="auto">
          <a:xfrm>
            <a:off x="2254250" y="3271838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isEqualNode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方法返回一个布尔值，用于检查两个节点是否相等。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&lt;ul id="u2-id"&gt;&lt;li&gt;123&lt;/li&gt;&lt;/ul&gt;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&lt;ul id="u3-id"&gt;&lt;li&gt;123&lt;/li&gt;&lt;/ul&gt;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u2 = document.getElementById(“u2-id”);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通过元素名获取页面中指定元素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u2_id = document.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getElementsByTagName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("ul")[0];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u3 = document.getElementById("u3-id");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console.log('u2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相等吗：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'+u2.isEqualNode(u3));			//false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console.log('u2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u2_id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相等吗：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'+u2.isEqualNode(u2_id));	//true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ps：所谓相等的节点，指的是两个节点的类型相同、属性相同、子节点相同。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588" name="Text Box 5"/>
          <p:cNvSpPr txBox="1">
            <a:spLocks noChangeArrowheads="1"/>
          </p:cNvSpPr>
          <p:nvPr/>
        </p:nvSpPr>
        <p:spPr bwMode="auto">
          <a:xfrm>
            <a:off x="1895475" y="2411413"/>
            <a:ext cx="45926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【isEqualNode()】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96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9635" name="Shape 131"/>
          <p:cNvSpPr>
            <a:spLocks noChangeArrowheads="1"/>
          </p:cNvSpPr>
          <p:nvPr/>
        </p:nvSpPr>
        <p:spPr bwMode="auto">
          <a:xfrm>
            <a:off x="2111375" y="224948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4.HTML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</a:p>
        </p:txBody>
      </p:sp>
      <p:sp>
        <p:nvSpPr>
          <p:cNvPr id="69636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996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元素是网页的根元素，</a:t>
            </a:r>
            <a:r>
              <a:rPr lang="zh-CN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document.documentElement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就指向这个元素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中关于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元素也提供了一些相关的属性和方法来帮助我们更好的操作：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(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视图窗口大小：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属性，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 hangingPunct="0">
              <a:lnSpc>
                <a:spcPct val="120000"/>
              </a:lnSpc>
            </a:pP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(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元素大小：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属性，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html = document.documentElement;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console.log(“html:”+html);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只要当前的窗口大小发生了变化就会显示在这个数值上面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console.log(“htmlClientWidth:”+html.clientWidth);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console.log(“htmlClientHeight:”+html.clientHeight);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元素多大这里的数值就是多大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console.log(“htmlOffsetWidth:”+html.offsetWidth);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console.log("htmlOffsetHeight:"+html.offsetHeight);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16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1683" name="Text Box 6"/>
          <p:cNvSpPr txBox="1">
            <a:spLocks noChangeArrowheads="1"/>
          </p:cNvSpPr>
          <p:nvPr/>
        </p:nvSpPr>
        <p:spPr bwMode="auto">
          <a:xfrm>
            <a:off x="1822450" y="4554538"/>
            <a:ext cx="21026438" cy="405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这两个属性返回的是视口（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viewport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）的大小，单位为像素。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clientHeight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在计算视图大小的时候不计算滚动条部分。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window.innerWidth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window.innerHeight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包括了滚动条的高度和宽度。</a:t>
            </a:r>
          </a:p>
          <a:p>
            <a:pPr defTabSz="914400">
              <a:spcBef>
                <a:spcPct val="50000"/>
              </a:spcBef>
            </a:pP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1.Node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</a:p>
        </p:txBody>
      </p:sp>
      <p:sp>
        <p:nvSpPr>
          <p:cNvPr id="18436" name="Text Box 7"/>
          <p:cNvSpPr txBox="1">
            <a:spLocks noChangeArrowheads="1"/>
          </p:cNvSpPr>
          <p:nvPr/>
        </p:nvSpPr>
        <p:spPr bwMode="auto">
          <a:xfrm>
            <a:off x="2254250" y="4030663"/>
            <a:ext cx="2138680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是文档对象模型的简称。它的基本思想是：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把结构化文档解析成一系列的节点，再由这些节点组成一个树状结构（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 Tree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）。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所有的节点和最终的树状结构，都有规范的对外接口，以达到使用编程语言操作文档的目的（比如增删内容）。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所以，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可以理解成文档的编程接口。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：严格地说，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不属于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：但是操作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最常见的任务。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psss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也是最常用于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操作的语言。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pssss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：所以，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往往放在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里面介绍。</a:t>
            </a:r>
          </a:p>
        </p:txBody>
      </p:sp>
      <p:pic>
        <p:nvPicPr>
          <p:cNvPr id="18437" name="Picture 6" descr="wKioJlKy3JKSzpM8AABHF8BjumE87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920788" y="8570913"/>
            <a:ext cx="10226675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8" name="Text Box 7"/>
          <p:cNvSpPr txBox="1">
            <a:spLocks noChangeArrowheads="1"/>
          </p:cNvSpPr>
          <p:nvPr/>
        </p:nvSpPr>
        <p:spPr bwMode="auto">
          <a:xfrm>
            <a:off x="1895475" y="3708400"/>
            <a:ext cx="24987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【DOM】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37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3731" name="Shape 131"/>
          <p:cNvSpPr>
            <a:spLocks noChangeArrowheads="1"/>
          </p:cNvSpPr>
          <p:nvPr/>
        </p:nvSpPr>
        <p:spPr bwMode="auto">
          <a:xfrm>
            <a:off x="2111375" y="224948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5.HTML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内的元素</a:t>
            </a:r>
          </a:p>
        </p:txBody>
      </p:sp>
      <p:sp>
        <p:nvSpPr>
          <p:cNvPr id="73732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8748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元素位置相关属性：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offsetTop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offsetLeft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获取元素对象的方法：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querySelectorAll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getElementsByTagName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getElementsByClassName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 hangingPunct="0">
              <a:lnSpc>
                <a:spcPct val="120000"/>
              </a:lnSpc>
            </a:pP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元素属性的相关方法：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hasAttribute()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setAttribute()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57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5779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(1) </a:t>
            </a:r>
            <a:r>
              <a:rPr lang="zh-CN" altLang="en-US">
                <a:solidFill>
                  <a:srgbClr val="53585F"/>
                </a:solidFill>
              </a:rPr>
              <a:t>元素位置相关属性</a:t>
            </a:r>
          </a:p>
        </p:txBody>
      </p:sp>
      <p:sp>
        <p:nvSpPr>
          <p:cNvPr id="75780" name="Text Box 7"/>
          <p:cNvSpPr txBox="1">
            <a:spLocks noChangeArrowheads="1"/>
          </p:cNvSpPr>
          <p:nvPr/>
        </p:nvSpPr>
        <p:spPr bwMode="auto">
          <a:xfrm>
            <a:off x="2254250" y="4410075"/>
            <a:ext cx="21386800" cy="887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 hangingPunct="0">
              <a:lnSpc>
                <a:spcPct val="120000"/>
              </a:lnSpc>
            </a:pP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表示获取距离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当前元素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的最靠近的、并且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position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属性不等于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static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的父元素。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 id="p-id" style="position:relative;"&gt;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&lt;span id="span-id"&gt;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&lt;a href="#" id="a-id"&gt;test-a&lt;/a&gt;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&lt;/span&gt;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&lt;/p&gt;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 = document.getElementById("a-id");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a_parent = a.offsetParent;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console.log(a_parent);//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很明显能看到结果是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而不是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span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781" name="Text Box 6"/>
          <p:cNvSpPr txBox="1">
            <a:spLocks noChangeArrowheads="1"/>
          </p:cNvSpPr>
          <p:nvPr/>
        </p:nvSpPr>
        <p:spPr bwMode="auto">
          <a:xfrm>
            <a:off x="1895475" y="3689350"/>
            <a:ext cx="416401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【offsetParent】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5782" name="Picture 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096375" y="11410950"/>
            <a:ext cx="10225088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78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7827" name="Text Box 7"/>
          <p:cNvSpPr txBox="1">
            <a:spLocks noChangeArrowheads="1"/>
          </p:cNvSpPr>
          <p:nvPr/>
        </p:nvSpPr>
        <p:spPr bwMode="auto">
          <a:xfrm>
            <a:off x="2254250" y="3548063"/>
            <a:ext cx="22683788" cy="935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offsetTop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：当前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元素左上角相对于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的垂直位移。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offsetLeft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：当前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元素左上角相对于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的水平位移。</a:t>
            </a:r>
          </a:p>
          <a:p>
            <a:pPr defTabSz="914400" hangingPunct="0">
              <a:lnSpc>
                <a:spcPct val="120000"/>
              </a:lnSpc>
            </a:pP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 id="p-id" style="position:relative;"&gt;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&lt;span id="span-id" style="display: inline-block; margin: 15px;"&gt;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&lt;a href="" id="a1" style="display: inline-block; margin: 25px 55px;"&gt;asd&lt;/a&gt;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&lt;/span&gt;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&lt;/p&gt;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 = document.getElementById(“a-id”);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console.log(a.offsetTop);//40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console.log(a.offsetLeft);//70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因为刚刚已经讨论过，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offsetparent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元素。 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所以相较于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的位移就是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元素本身的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margin】+【span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margin】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828" name="Text Box 6"/>
          <p:cNvSpPr txBox="1">
            <a:spLocks noChangeArrowheads="1"/>
          </p:cNvSpPr>
          <p:nvPr/>
        </p:nvSpPr>
        <p:spPr bwMode="auto">
          <a:xfrm>
            <a:off x="1895475" y="2524125"/>
            <a:ext cx="63341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【offsetTop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offsetLeft】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98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9875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(2) </a:t>
            </a:r>
            <a:r>
              <a:rPr lang="zh-CN" altLang="en-US">
                <a:solidFill>
                  <a:srgbClr val="53585F"/>
                </a:solidFill>
              </a:rPr>
              <a:t>获取元素对象的方法</a:t>
            </a:r>
          </a:p>
        </p:txBody>
      </p:sp>
      <p:sp>
        <p:nvSpPr>
          <p:cNvPr id="79876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我们之前已经知道通过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getElementById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方法来获取页面中的任意元素，在这里我们再为大家介绍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中选择元素的方法。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querySelectorAll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getElementsByTagName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getElementsByClassName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79877" name="Text Box 6"/>
          <p:cNvSpPr txBox="1">
            <a:spLocks noChangeArrowheads="1"/>
          </p:cNvSpPr>
          <p:nvPr/>
        </p:nvSpPr>
        <p:spPr bwMode="auto">
          <a:xfrm>
            <a:off x="1895475" y="9396413"/>
            <a:ext cx="20234275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【querySelector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querySelectorAll】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这两个方法都是通过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选择器来获取页面中的指定元素对象。不同点在于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是获取单个元素，如果有多个则获取第一个。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querySelector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是获取所有符合条件的元素的数组。</a:t>
            </a:r>
          </a:p>
          <a:p>
            <a:pPr defTabSz="914400"/>
            <a:r>
              <a:rPr lang="zh-CN" altLang="en-US" sz="4000">
                <a:latin typeface="微软雅黑" pitchFamily="34" charset="-122"/>
                <a:ea typeface="微软雅黑" pitchFamily="34" charset="-122"/>
              </a:rPr>
              <a:t>	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19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1923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&lt;a href="#" name="a1" class="a11"&gt;a1&lt;/a&gt;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&lt;a href="#" name="a2" class="a11"&gt;a2&lt;/a&gt;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&lt;a href="#" name="a3" class="a11"&gt;a3&lt;/a&gt;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&lt;a href="#" name="a4" class="a11"&gt;a4&lt;/a&gt;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var a = document.querySelector("a");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var arr = document.querySelectorAll(".a11");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console.log(a);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console.log(arr);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1924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70825" y="9737725"/>
            <a:ext cx="12530138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39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3971" name="Text Box 7"/>
          <p:cNvSpPr txBox="1">
            <a:spLocks noChangeArrowheads="1"/>
          </p:cNvSpPr>
          <p:nvPr/>
        </p:nvSpPr>
        <p:spPr bwMode="auto">
          <a:xfrm>
            <a:off x="2254250" y="3548063"/>
            <a:ext cx="22683788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getElementsByTagName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方法根据元素的名称来获取页面中所有符合条件的元素集合。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name="a1" class="a11"&gt;a1&lt;/a&gt;	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name="a2"&gt;a2&lt;/a&gt;	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name="a3"&gt;a3&lt;/a&gt;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name="a4"&gt;a4&lt;/a&gt;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arr1 = document.getElementsByTagName("a");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console.log(arr1);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console.log(arr1.length);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console.log(arr1[1].innerText);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972" name="Text Box 6"/>
          <p:cNvSpPr txBox="1">
            <a:spLocks noChangeArrowheads="1"/>
          </p:cNvSpPr>
          <p:nvPr/>
        </p:nvSpPr>
        <p:spPr bwMode="auto">
          <a:xfrm>
            <a:off x="1895475" y="2524125"/>
            <a:ext cx="71516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【getElementsByTagName】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973" name="Line 6"/>
          <p:cNvSpPr>
            <a:spLocks noChangeShapeType="1"/>
          </p:cNvSpPr>
          <p:nvPr/>
        </p:nvSpPr>
        <p:spPr bwMode="auto">
          <a:xfrm flipH="1" flipV="1">
            <a:off x="15071725" y="8513763"/>
            <a:ext cx="1584325" cy="1296987"/>
          </a:xfrm>
          <a:prstGeom prst="line">
            <a:avLst/>
          </a:prstGeom>
          <a:noFill/>
          <a:ln w="76200">
            <a:solidFill>
              <a:srgbClr val="3366FF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3974" name="Text Box 7"/>
          <p:cNvSpPr txBox="1">
            <a:spLocks noChangeArrowheads="1"/>
          </p:cNvSpPr>
          <p:nvPr/>
        </p:nvSpPr>
        <p:spPr bwMode="auto">
          <a:xfrm>
            <a:off x="15144750" y="9953625"/>
            <a:ext cx="7127875" cy="131127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</a:pP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不同的是，这里只能写元素名称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60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6019" name="Text Box 7"/>
          <p:cNvSpPr txBox="1">
            <a:spLocks noChangeArrowheads="1"/>
          </p:cNvSpPr>
          <p:nvPr/>
        </p:nvSpPr>
        <p:spPr bwMode="auto">
          <a:xfrm>
            <a:off x="2254250" y="3548063"/>
            <a:ext cx="22683788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Class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方法根据元素的类名来获取页面中所有符合条件的元素集合。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name="a1" class="a11"&gt;a1&lt;/a&gt;	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name="a2"&gt;a2&lt;/a&gt;	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name="a3"&gt;a3&lt;/a&gt;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name="a4"&gt;a4&lt;/a&gt;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arr1 = document.getElementsByClassName("a11");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console.log(arr1);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console.log(arr1.length);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020" name="Text Box 6"/>
          <p:cNvSpPr txBox="1">
            <a:spLocks noChangeArrowheads="1"/>
          </p:cNvSpPr>
          <p:nvPr/>
        </p:nvSpPr>
        <p:spPr bwMode="auto">
          <a:xfrm>
            <a:off x="1895475" y="2524125"/>
            <a:ext cx="74803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【getElementsByClassName】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6021" name="Picture 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4063663" y="9378950"/>
            <a:ext cx="8305800" cy="375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880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88067" name="Text Box 7"/>
          <p:cNvSpPr txBox="1">
            <a:spLocks noChangeArrowheads="1"/>
          </p:cNvSpPr>
          <p:nvPr/>
        </p:nvSpPr>
        <p:spPr bwMode="auto">
          <a:xfrm>
            <a:off x="1893888" y="3548063"/>
            <a:ext cx="21963062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(i)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两者的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标准不同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系列属于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Selectors API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规范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系列则属于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规范。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(ii)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两者浏览器的兼容不同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系列基本能被所有浏览器支持。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系列则通常只有在考虑兼容性的时候才被提起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尽管两者功能近似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iii)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接受参数不同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系列接收的参数是一个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选择器名。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系列接收的参数只能是单一的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className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tagName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c1 = document.querySelectorAll('.k1 .u');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c2 = document.getElementsByClassName('p');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c3 = document.getElementsByClassName('b2')[0].getElementsByClassName('d');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068" name="Text Box 6"/>
          <p:cNvSpPr txBox="1">
            <a:spLocks noChangeArrowheads="1"/>
          </p:cNvSpPr>
          <p:nvPr/>
        </p:nvSpPr>
        <p:spPr bwMode="auto">
          <a:xfrm>
            <a:off x="1462088" y="2524125"/>
            <a:ext cx="21097875" cy="7620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注意：</a:t>
            </a:r>
            <a:r>
              <a:rPr lang="en-US" altLang="zh-CN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系列方法与</a:t>
            </a:r>
            <a:r>
              <a:rPr lang="en-US" altLang="zh-CN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系列方法对比有什么不同？</a:t>
            </a:r>
            <a:r>
              <a:rPr lang="en-US" altLang="zh-CN" sz="4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01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0115" name="Text Box 6"/>
          <p:cNvSpPr txBox="1">
            <a:spLocks noChangeArrowheads="1"/>
          </p:cNvSpPr>
          <p:nvPr/>
        </p:nvSpPr>
        <p:spPr bwMode="auto">
          <a:xfrm>
            <a:off x="1390650" y="4514850"/>
            <a:ext cx="2181860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需要注意的是，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系列所接收的参数是必须严格符合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选择器规范的。所以下面这种写法将会出错。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e1 = document.getElementsByClassName('1a2b3c');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e2 = document.querySelectorAll('.1a2b3c');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console.log(e1 &amp;&amp; e1[0].className);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console.log(e2 &amp;&amp; e2[0].className);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21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2163" name="Text Box 4"/>
          <p:cNvSpPr txBox="1">
            <a:spLocks noChangeArrowheads="1"/>
          </p:cNvSpPr>
          <p:nvPr/>
        </p:nvSpPr>
        <p:spPr bwMode="auto">
          <a:xfrm>
            <a:off x="1390650" y="2536825"/>
            <a:ext cx="2181860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(iv)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返回值不同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querySelectorAll()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返回的是一个静态节点列表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(Static NodeList)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系列的返回的是一个动态节点列表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(Live NodeList)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查看下面两个经典案例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ul = document.querySelectorAll('ul')[0],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list = ul.querySelectorAll("li");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for(var i = 0; i &lt; list.length ; i++){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ul.appendChild(document.createElement("li"));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ul = document.getElementsByTagName('ul')[0], 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list = ul.getElementsByTagName("li"); 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for(var i = 0; i &lt; list.length ; i++){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    		ul.appendChild(document.createElement("li")); 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的最小组成单位，一个文档的树形结构就是由各种不同类型的节点组成。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对于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文档，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主要有以下六种类型：</a:t>
            </a:r>
          </a:p>
        </p:txBody>
      </p:sp>
      <p:sp>
        <p:nvSpPr>
          <p:cNvPr id="20484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25495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【Node】</a:t>
            </a:r>
          </a:p>
        </p:txBody>
      </p:sp>
      <p:graphicFrame>
        <p:nvGraphicFramePr>
          <p:cNvPr id="25632" name="Group 32"/>
          <p:cNvGraphicFramePr>
            <a:graphicFrameLocks noGrp="1"/>
          </p:cNvGraphicFramePr>
          <p:nvPr/>
        </p:nvGraphicFramePr>
        <p:xfrm>
          <a:off x="2327275" y="6281738"/>
          <a:ext cx="20472400" cy="6697665"/>
        </p:xfrm>
        <a:graphic>
          <a:graphicData uri="http://schemas.openxmlformats.org/drawingml/2006/table">
            <a:tbl>
              <a:tblPr/>
              <a:tblGrid>
                <a:gridCol w="6824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2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246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2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节点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名称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含义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整个文档（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window.document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）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5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DocumentType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文档类型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文档的类型（比如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&lt;!DOCTYPE html&gt;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）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94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Element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元素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HTML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元素（比如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&lt;body&gt;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、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&lt;a&gt;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等）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3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Attribute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属性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HTML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元素的属性（比如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class=”right”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）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016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Text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文本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HTML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文档中出现的文本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85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DocumentFragment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文档碎片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文档的片段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42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4211" name="Text Box 4"/>
          <p:cNvSpPr txBox="1">
            <a:spLocks noChangeArrowheads="1"/>
          </p:cNvSpPr>
          <p:nvPr/>
        </p:nvSpPr>
        <p:spPr bwMode="auto">
          <a:xfrm>
            <a:off x="1390650" y="5634038"/>
            <a:ext cx="22250400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结论是：</a:t>
            </a:r>
          </a:p>
          <a:p>
            <a:pPr defTabSz="914400"/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案例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list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是一个动态的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，每一次调用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list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都会重新对文档进行查询，导致无限循环的问题。</a:t>
            </a:r>
            <a:b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案例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list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是一个静态的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 List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，是一个</a:t>
            </a:r>
            <a:r>
              <a:rPr lang="en-US" altLang="zh-CN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</a:t>
            </a:r>
            <a:r>
              <a:rPr lang="zh-CN" altLang="en-US" sz="36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集合的快照，对文档的任何操作都不会对其产生影响。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62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6259" name="Text Box 4"/>
          <p:cNvSpPr txBox="1">
            <a:spLocks noChangeArrowheads="1"/>
          </p:cNvSpPr>
          <p:nvPr/>
        </p:nvSpPr>
        <p:spPr bwMode="auto">
          <a:xfrm>
            <a:off x="1390650" y="2536825"/>
            <a:ext cx="22250400" cy="898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那为什么要这样设计呢？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原来在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规范中对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querySelectorAll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方法有明确规定：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200" i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The NodeList object returned by the querySelectorAll() method must be static ([DOM], section 8).</a:t>
            </a:r>
            <a:br>
              <a:rPr lang="en-US" altLang="zh-CN" sz="3200" i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那什么是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呢？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在规范中是这样说明的：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3200" i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The NodeList interface provides the abstraction of an ordered collection of nodes, without defining or constraining how this collection is implemented. NodeList objects in the DOM are live.</a:t>
            </a:r>
            <a:br>
              <a:rPr lang="en-US" altLang="zh-CN" sz="3200" i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所以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NodeList 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本质上是一个动态的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集合。</a:t>
            </a:r>
          </a:p>
          <a:p>
            <a:pPr defTabSz="914400"/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只是规范中对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querySelectorAll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有明确要求，规定其必须返回一个静态的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对象。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所以最终结论就是：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querySelectorAll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的返回值是一个静态的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系列的返回值实际上是一个动态的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NodeList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对象 。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983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98307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(3) </a:t>
            </a:r>
            <a:r>
              <a:rPr lang="zh-CN" altLang="en-US">
                <a:solidFill>
                  <a:srgbClr val="53585F"/>
                </a:solidFill>
              </a:rPr>
              <a:t>元素属性的相关方法</a:t>
            </a:r>
          </a:p>
        </p:txBody>
      </p:sp>
      <p:sp>
        <p:nvSpPr>
          <p:cNvPr id="98308" name="Text Box 7"/>
          <p:cNvSpPr txBox="1">
            <a:spLocks noChangeArrowheads="1"/>
          </p:cNvSpPr>
          <p:nvPr/>
        </p:nvSpPr>
        <p:spPr bwMode="auto">
          <a:xfrm>
            <a:off x="2182813" y="3689350"/>
            <a:ext cx="2138680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还为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内的元素提供了一些能够操作属性的方法：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hasAttribute()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setAttribute()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  <p:sp>
        <p:nvSpPr>
          <p:cNvPr id="98309" name="Text Box 6"/>
          <p:cNvSpPr txBox="1">
            <a:spLocks noChangeArrowheads="1"/>
          </p:cNvSpPr>
          <p:nvPr/>
        </p:nvSpPr>
        <p:spPr bwMode="auto">
          <a:xfrm>
            <a:off x="1895475" y="8297863"/>
            <a:ext cx="20234275" cy="512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【hasAttribute】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hasAttribute()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方法用来检测元素是否具有某些属性，但是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IE8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及其更早的版本并不支持本方法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element.hasAttribute(attributename)</a:t>
            </a:r>
            <a:r>
              <a:rPr lang="en-US" altLang="zh-CN">
                <a:solidFill>
                  <a:srgbClr val="FF0000"/>
                </a:solidFill>
              </a:rPr>
              <a:t> 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id="a1" class="a11"&gt;a1&lt;/a&gt;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item = document.getElementById("a1").hasAttribute("name");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console.log(item);//false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03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0355" name="Text Box 6"/>
          <p:cNvSpPr txBox="1">
            <a:spLocks noChangeArrowheads="1"/>
          </p:cNvSpPr>
          <p:nvPr/>
        </p:nvSpPr>
        <p:spPr bwMode="auto">
          <a:xfrm>
            <a:off x="1895475" y="2643188"/>
            <a:ext cx="2023427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【getAttribute】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方法用来获取指定元素属性名的属性值。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element.getAttribute(attributename)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id="a1" class="a11"&gt;a1&lt;/a&gt;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item = document.getElementById("a1").getAttribute("class");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console.log(item);//a11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356" name="Text Box 6"/>
          <p:cNvSpPr txBox="1">
            <a:spLocks noChangeArrowheads="1"/>
          </p:cNvSpPr>
          <p:nvPr/>
        </p:nvSpPr>
        <p:spPr bwMode="auto">
          <a:xfrm>
            <a:off x="1895475" y="8226425"/>
            <a:ext cx="2023427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【setAttribute】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setAttribute()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方法添加指定的属性，并为其赋指定的值。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如果这个指定的属性已存在，则仅设置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更改值。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element.setAttribute(attributename,attributevalue) 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id="a1" class="a11"&gt;a1&lt;/a&gt;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document.getElementById("a1").setAttribute("style",'background:cyan;');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357" name="Line 8"/>
          <p:cNvSpPr>
            <a:spLocks noChangeShapeType="1"/>
          </p:cNvSpPr>
          <p:nvPr/>
        </p:nvSpPr>
        <p:spPr bwMode="auto">
          <a:xfrm flipH="1">
            <a:off x="19753263" y="10026650"/>
            <a:ext cx="792162" cy="2160588"/>
          </a:xfrm>
          <a:prstGeom prst="line">
            <a:avLst/>
          </a:prstGeom>
          <a:noFill/>
          <a:ln w="127000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0358" name="Rectangle 9"/>
          <p:cNvSpPr>
            <a:spLocks noChangeArrowheads="1"/>
          </p:cNvSpPr>
          <p:nvPr/>
        </p:nvSpPr>
        <p:spPr bwMode="auto">
          <a:xfrm>
            <a:off x="18456275" y="8945563"/>
            <a:ext cx="5257800" cy="12255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defTabSz="914400"/>
            <a:r>
              <a:rPr lang="zh-CN" altLang="en-US">
                <a:solidFill>
                  <a:schemeClr val="bg1"/>
                </a:solidFill>
              </a:rPr>
              <a:t>本方法没有返回值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24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2403" name="Text Box 6"/>
          <p:cNvSpPr txBox="1">
            <a:spLocks noChangeArrowheads="1"/>
          </p:cNvSpPr>
          <p:nvPr/>
        </p:nvSpPr>
        <p:spPr bwMode="auto">
          <a:xfrm>
            <a:off x="1895475" y="2643188"/>
            <a:ext cx="20234275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【removeAttribute】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removeAttribute()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方法删除指定的属性。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element.removeAttribute(attributename) 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&lt;a href="#" id="a1" class="a11" style="background: red"&gt;a1&lt;/a&gt;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document.getElementById("a1").removeAttribute("style",'background:cyan;');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44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4451" name="Text Box 6"/>
          <p:cNvSpPr txBox="1">
            <a:spLocks noChangeArrowheads="1"/>
          </p:cNvSpPr>
          <p:nvPr/>
        </p:nvSpPr>
        <p:spPr bwMode="auto">
          <a:xfrm>
            <a:off x="1895475" y="2643188"/>
            <a:ext cx="21097875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除此之外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中还提供了一种删除属性的方法叫做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removeAttributeNode()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。他们的差异是：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removeAttributeNode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方法删除指定的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对象，以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对象的形式返回被删除的属性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removeAttribute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删除具有指定名称的属性，同时没有返回值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不过两者的执行效果是相同的。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&lt;a href="#" id="a1" class="a11" style="background: red"&gt;a1&lt;/a&gt;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var shuxing = document.getElementById("a1").getAttributeNode("style");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var shanchuShuXing = document.getElementById("a1").removeAttributeNode(shuxing);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console.log(shanchuShuXing);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4452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320338" y="11645900"/>
            <a:ext cx="7416800" cy="973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9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0649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06499" name="Shape 203"/>
          <p:cNvSpPr>
            <a:spLocks noChangeArrowheads="1"/>
          </p:cNvSpPr>
          <p:nvPr/>
        </p:nvSpPr>
        <p:spPr bwMode="auto">
          <a:xfrm>
            <a:off x="2117725" y="2281238"/>
            <a:ext cx="8129588" cy="39433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zh-CN">
                <a:solidFill>
                  <a:srgbClr val="53585F"/>
                </a:solidFill>
                <a:latin typeface="Helvetica Light"/>
                <a:ea typeface="宋体" charset="-122"/>
              </a:rPr>
              <a:t>练习：</a:t>
            </a:r>
          </a:p>
          <a:p>
            <a:pPr hangingPunct="0">
              <a:lnSpc>
                <a:spcPct val="120000"/>
              </a:lnSpc>
            </a:pP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按图完成效果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，要求：</a:t>
            </a:r>
          </a:p>
          <a:p>
            <a:pPr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导航静态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数据内容动态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</a:p>
          <a:p>
            <a:pPr hangingPunct="0">
              <a:lnSpc>
                <a:spcPct val="120000"/>
              </a:lnSpc>
            </a:pP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3)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样式要写在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style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用动态实现。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6500" name="图片 1" descr="QQ截图2016042516030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328400" y="2249488"/>
            <a:ext cx="12660313" cy="952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107522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107523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Shape 131"/>
          <p:cNvSpPr>
            <a:spLocks noChangeArrowheads="1"/>
          </p:cNvSpPr>
          <p:nvPr/>
        </p:nvSpPr>
        <p:spPr bwMode="auto">
          <a:xfrm>
            <a:off x="2111375" y="224948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2.Node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的属性</a:t>
            </a:r>
          </a:p>
        </p:txBody>
      </p:sp>
      <p:sp>
        <p:nvSpPr>
          <p:cNvPr id="22532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通用属性：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nodeName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nodeType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返回当前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的相关节点属性：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ownerDocument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nextSibling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previousSibling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parentElement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内容属性：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textContent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nodeValue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返回当前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子节点相关属性：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childNodes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firstChild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lastChild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(1)</a:t>
            </a:r>
            <a:r>
              <a:rPr lang="zh-CN" altLang="en-US">
                <a:solidFill>
                  <a:srgbClr val="53585F"/>
                </a:solidFill>
              </a:rPr>
              <a:t>通用属性：</a:t>
            </a:r>
            <a:r>
              <a:rPr lang="en-US" altLang="zh-CN">
                <a:solidFill>
                  <a:srgbClr val="53585F"/>
                </a:solidFill>
              </a:rPr>
              <a:t>nodeName</a:t>
            </a:r>
            <a:r>
              <a:rPr lang="zh-CN" altLang="en-US">
                <a:solidFill>
                  <a:srgbClr val="53585F"/>
                </a:solidFill>
              </a:rPr>
              <a:t>、</a:t>
            </a:r>
            <a:r>
              <a:rPr lang="en-US" altLang="zh-CN">
                <a:solidFill>
                  <a:srgbClr val="53585F"/>
                </a:solidFill>
              </a:rPr>
              <a:t>nodeType</a:t>
            </a:r>
            <a:endParaRPr lang="zh-CN" altLang="en-US">
              <a:solidFill>
                <a:srgbClr val="53585F"/>
              </a:solidFill>
            </a:endParaRPr>
          </a:p>
        </p:txBody>
      </p:sp>
      <p:sp>
        <p:nvSpPr>
          <p:cNvPr id="24580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nodeName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属性返回节点的名称，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nodeType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属性返回节点的常数值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1750" name="Table 149"/>
          <p:cNvGraphicFramePr>
            <a:graphicFrameLocks noGrp="1"/>
          </p:cNvGraphicFramePr>
          <p:nvPr/>
        </p:nvGraphicFramePr>
        <p:xfrm>
          <a:off x="1895475" y="5562600"/>
          <a:ext cx="19654838" cy="7439027"/>
        </p:xfrm>
        <a:graphic>
          <a:graphicData uri="http://schemas.openxmlformats.org/drawingml/2006/table">
            <a:tbl>
              <a:tblPr/>
              <a:tblGrid>
                <a:gridCol w="8464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2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2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类型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nodeName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" pitchFamily="34" charset="0"/>
                        </a:rPr>
                        <a:t>nodeType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36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#document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2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ELEMENT_NODE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大写的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HTML</a:t>
                      </a: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元素名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36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ATTRIBUTE_NODE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等同于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Attr.name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2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TEXT_NODE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#text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36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DOCUMENT_FRAGMENT_NODE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#document-fragment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620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DOCUMENT_TYPE_NODE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等同于</a:t>
                      </a: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DocumentType.name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7"/>
          <p:cNvSpPr txBox="1">
            <a:spLocks noChangeArrowheads="1"/>
          </p:cNvSpPr>
          <p:nvPr/>
        </p:nvSpPr>
        <p:spPr bwMode="auto">
          <a:xfrm>
            <a:off x="2111375" y="2825750"/>
            <a:ext cx="2138680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以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节点为例我们来说明一下通用节点是如何工作的。</a:t>
            </a:r>
          </a:p>
          <a:p>
            <a:pPr defTabSz="914400"/>
            <a:endParaRPr lang="zh-CN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document.nodeName // "#document"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document.nodeType // 9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通常来说，使用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nodeType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属性确定一个节点的类型，比较方便。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document.querySelector('a').nodeType === 1      // true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document.querySelector(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).nodeType === Node.ELEMENT_NODE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 true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上面两种写法是等价的。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Shape 131"/>
          <p:cNvSpPr>
            <a:spLocks noChangeArrowheads="1"/>
          </p:cNvSpPr>
          <p:nvPr/>
        </p:nvSpPr>
        <p:spPr bwMode="auto">
          <a:xfrm>
            <a:off x="2111375" y="2538413"/>
            <a:ext cx="20148550" cy="1625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r>
              <a:rPr lang="en-US" altLang="zh-CN">
                <a:solidFill>
                  <a:srgbClr val="53585F"/>
                </a:solidFill>
              </a:rPr>
              <a:t>(2)</a:t>
            </a:r>
            <a:r>
              <a:rPr lang="zh-CN" altLang="en-US">
                <a:solidFill>
                  <a:srgbClr val="53585F"/>
                </a:solidFill>
              </a:rPr>
              <a:t>返回当前</a:t>
            </a:r>
            <a:r>
              <a:rPr lang="en-US" altLang="zh-CN">
                <a:solidFill>
                  <a:srgbClr val="53585F"/>
                </a:solidFill>
              </a:rPr>
              <a:t>node</a:t>
            </a:r>
            <a:r>
              <a:rPr lang="zh-CN" altLang="en-US">
                <a:solidFill>
                  <a:srgbClr val="53585F"/>
                </a:solidFill>
              </a:rPr>
              <a:t>的相关节点属性：</a:t>
            </a:r>
            <a:r>
              <a:rPr lang="en-US" altLang="zh-CN">
                <a:solidFill>
                  <a:srgbClr val="53585F"/>
                </a:solidFill>
              </a:rPr>
              <a:t>ownerDocument</a:t>
            </a:r>
            <a:r>
              <a:rPr lang="zh-CN" altLang="en-US">
                <a:solidFill>
                  <a:srgbClr val="53585F"/>
                </a:solidFill>
              </a:rPr>
              <a:t>、</a:t>
            </a:r>
            <a:r>
              <a:rPr lang="en-US" altLang="zh-CN">
                <a:solidFill>
                  <a:srgbClr val="53585F"/>
                </a:solidFill>
              </a:rPr>
              <a:t>nextSibling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en-US" altLang="zh-CN">
                <a:solidFill>
                  <a:srgbClr val="53585F"/>
                </a:solidFill>
              </a:rPr>
              <a:t>previousSibling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en-US" altLang="zh-CN">
                <a:solidFill>
                  <a:srgbClr val="53585F"/>
                </a:solidFill>
              </a:rPr>
              <a:t>parentNode</a:t>
            </a:r>
            <a:r>
              <a:rPr lang="zh-CN" altLang="en-US">
                <a:solidFill>
                  <a:srgbClr val="53585F"/>
                </a:solidFill>
              </a:rPr>
              <a:t>，</a:t>
            </a:r>
            <a:r>
              <a:rPr lang="en-US" altLang="zh-CN">
                <a:solidFill>
                  <a:srgbClr val="53585F"/>
                </a:solidFill>
              </a:rPr>
              <a:t>parentElement</a:t>
            </a:r>
            <a:endParaRPr lang="zh-CN" altLang="en-US">
              <a:solidFill>
                <a:srgbClr val="53585F"/>
              </a:solidFill>
            </a:endParaRPr>
          </a:p>
        </p:txBody>
      </p:sp>
      <p:sp>
        <p:nvSpPr>
          <p:cNvPr id="28676" name="Text Box 7"/>
          <p:cNvSpPr txBox="1">
            <a:spLocks noChangeArrowheads="1"/>
          </p:cNvSpPr>
          <p:nvPr/>
        </p:nvSpPr>
        <p:spPr bwMode="auto">
          <a:xfrm>
            <a:off x="2254250" y="5921375"/>
            <a:ext cx="21386800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ownerDocument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属性返回当前节点所在的顶层文档对象，即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对象。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 = 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.ownerDocument;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 === document // true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console.log(d.nodeName);//#document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p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对象本身的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ownerDocument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属性，返回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677" name="Text Box 28"/>
          <p:cNvSpPr txBox="1">
            <a:spLocks noChangeArrowheads="1"/>
          </p:cNvSpPr>
          <p:nvPr/>
        </p:nvSpPr>
        <p:spPr bwMode="auto">
          <a:xfrm>
            <a:off x="1895475" y="5219700"/>
            <a:ext cx="526256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【ownerDocument】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7"/>
          <p:cNvSpPr txBox="1">
            <a:spLocks noChangeArrowheads="1"/>
          </p:cNvSpPr>
          <p:nvPr/>
        </p:nvSpPr>
        <p:spPr bwMode="auto">
          <a:xfrm>
            <a:off x="2254250" y="3113088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nextSibling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属性返回紧跟在当前节点后面的第一个同级节点。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如果当前节点后面没有同级节点，则返回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el = document.getElementById('div-01').firstChild;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var i = 1;</a:t>
            </a:r>
          </a:p>
          <a:p>
            <a:pPr defTabSz="914400"/>
            <a:endParaRPr lang="zh-CN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while (el) {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console.log(i + '. ' + el.nodeName);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el = el.nextSibling;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i++;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}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上面代码遍历</a:t>
            </a:r>
            <a:r>
              <a:rPr lang="zh-CN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div-01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节点的所有子节点。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：从上述代码中能够得到的是，该属性还包括文本节点和评论节点。因此如果当前节点后面有空格，该属性会返回一个文本节点，内容为空格。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724" name="Text Box 6"/>
          <p:cNvSpPr txBox="1">
            <a:spLocks noChangeArrowheads="1"/>
          </p:cNvSpPr>
          <p:nvPr/>
        </p:nvSpPr>
        <p:spPr bwMode="auto">
          <a:xfrm>
            <a:off x="1895475" y="2411413"/>
            <a:ext cx="39084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【nextSibling】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1834</Words>
  <Application>Microsoft Office PowerPoint</Application>
  <PresentationFormat>自定义</PresentationFormat>
  <Paragraphs>548</Paragraphs>
  <Slides>47</Slides>
  <Notes>43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4" baseType="lpstr">
      <vt:lpstr>Helvetica Light</vt:lpstr>
      <vt:lpstr>Helvetica Neue</vt:lpstr>
      <vt:lpstr>宋体</vt:lpstr>
      <vt:lpstr>微软雅黑</vt:lpstr>
      <vt:lpstr>Arial</vt:lpstr>
      <vt:lpstr>Helvetica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User</cp:lastModifiedBy>
  <cp:revision>299</cp:revision>
  <dcterms:created xsi:type="dcterms:W3CDTF">2016-04-25T04:37:00Z</dcterms:created>
  <dcterms:modified xsi:type="dcterms:W3CDTF">2017-12-04T11:13:30Z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